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</p:sldMasterIdLst>
  <p:notesMasterIdLst>
    <p:notesMasterId r:id="rId8"/>
  </p:notesMasterIdLst>
  <p:handoutMasterIdLst>
    <p:handoutMasterId r:id="rId9"/>
  </p:handoutMasterIdLst>
  <p:sldIdLst>
    <p:sldId id="257" r:id="rId2"/>
    <p:sldId id="383" r:id="rId3"/>
    <p:sldId id="382" r:id="rId4"/>
    <p:sldId id="384" r:id="rId5"/>
    <p:sldId id="385" r:id="rId6"/>
    <p:sldId id="316" r:id="rId7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1541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210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9B"/>
    <a:srgbClr val="FF6600"/>
    <a:srgbClr val="659A2A"/>
    <a:srgbClr val="E9BDFF"/>
    <a:srgbClr val="FFE38B"/>
    <a:srgbClr val="FFD757"/>
    <a:srgbClr val="FF8837"/>
    <a:srgbClr val="003E6C"/>
    <a:srgbClr val="4FD1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8" autoAdjust="0"/>
    <p:restoredTop sz="91111"/>
  </p:normalViewPr>
  <p:slideViewPr>
    <p:cSldViewPr snapToGrid="0" showGuides="1">
      <p:cViewPr varScale="1">
        <p:scale>
          <a:sx n="86" d="100"/>
          <a:sy n="86" d="100"/>
        </p:scale>
        <p:origin x="752" y="200"/>
      </p:cViewPr>
      <p:guideLst>
        <p:guide orient="horz" pos="2159"/>
        <p:guide pos="1541"/>
        <p:guide orient="horz" pos="709"/>
        <p:guide orient="horz" pos="210"/>
        <p:guide pos="3840"/>
      </p:guideLst>
    </p:cSldViewPr>
  </p:slideViewPr>
  <p:outlineViewPr>
    <p:cViewPr>
      <p:scale>
        <a:sx n="33" d="100"/>
        <a:sy n="33" d="100"/>
      </p:scale>
      <p:origin x="-5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3FF867F-5165-4466-ACC8-A2FEBE3735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DC36D-B1C1-4FD0-AE12-3F6AA27F55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692E55B-8B4B-43BD-A53F-75C6905BDD2E}" type="datetimeFigureOut">
              <a:rPr lang="es-MX" smtClean="0"/>
              <a:t>26/07/18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E3E8DA-90A9-42A1-928B-8B2EF33D45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E2BCF-FE2D-4D31-A649-ED9CC6C020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AECF791-C448-467B-A9A9-D8ED48346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25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B99C14D-60D6-4E89-B250-FEAEA75D9D52}" type="datetimeFigureOut">
              <a:rPr lang="es-MX" smtClean="0"/>
              <a:t>26/07/18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02A149D-3D5D-437A-8651-01ECEE2A5C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81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149D-3D5D-437A-8651-01ECEE2A5CC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0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149D-3D5D-437A-8651-01ECEE2A5CC3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391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DBB2-D90A-BC47-A16A-ED94628E8576}" type="datetime1">
              <a:rPr lang="es-MX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26/07/18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4326110" y="201112"/>
            <a:ext cx="3539783" cy="885566"/>
            <a:chOff x="3383585" y="201109"/>
            <a:chExt cx="1926232" cy="515359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720" y="208491"/>
              <a:ext cx="528434" cy="507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585" y="201109"/>
              <a:ext cx="518689" cy="515359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00" y="201999"/>
              <a:ext cx="510217" cy="514469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 userDrawn="1"/>
        </p:nvGrpSpPr>
        <p:grpSpPr>
          <a:xfrm>
            <a:off x="217293" y="582843"/>
            <a:ext cx="3872719" cy="117708"/>
            <a:chOff x="3603302" y="1630867"/>
            <a:chExt cx="6052501" cy="151981"/>
          </a:xfrm>
        </p:grpSpPr>
        <p:sp>
          <p:nvSpPr>
            <p:cNvPr id="19" name="2 Rectángulo"/>
            <p:cNvSpPr/>
            <p:nvPr userDrawn="1"/>
          </p:nvSpPr>
          <p:spPr bwMode="auto">
            <a:xfrm flipV="1">
              <a:off x="3603302" y="1630867"/>
              <a:ext cx="6052499" cy="59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350">
                <a:solidFill>
                  <a:srgbClr val="FFFFFF"/>
                </a:solidFill>
              </a:endParaRPr>
            </a:p>
          </p:txBody>
        </p:sp>
        <p:sp>
          <p:nvSpPr>
            <p:cNvPr id="20" name="2 Rectángulo"/>
            <p:cNvSpPr/>
            <p:nvPr userDrawn="1"/>
          </p:nvSpPr>
          <p:spPr bwMode="auto">
            <a:xfrm>
              <a:off x="3606684" y="1723817"/>
              <a:ext cx="6049119" cy="5903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99B1E23-5311-1C49-94AA-4A0D8763010F}"/>
              </a:ext>
            </a:extLst>
          </p:cNvPr>
          <p:cNvGrpSpPr/>
          <p:nvPr userDrawn="1"/>
        </p:nvGrpSpPr>
        <p:grpSpPr>
          <a:xfrm>
            <a:off x="8099824" y="585041"/>
            <a:ext cx="3872719" cy="117708"/>
            <a:chOff x="3603302" y="1630867"/>
            <a:chExt cx="6052501" cy="151981"/>
          </a:xfrm>
        </p:grpSpPr>
        <p:sp>
          <p:nvSpPr>
            <p:cNvPr id="21" name="2 Rectángulo">
              <a:extLst>
                <a:ext uri="{FF2B5EF4-FFF2-40B4-BE49-F238E27FC236}">
                  <a16:creationId xmlns:a16="http://schemas.microsoft.com/office/drawing/2014/main" id="{B0264301-B36B-B14B-BFF4-80CADF738AA1}"/>
                </a:ext>
              </a:extLst>
            </p:cNvPr>
            <p:cNvSpPr/>
            <p:nvPr userDrawn="1"/>
          </p:nvSpPr>
          <p:spPr bwMode="auto">
            <a:xfrm flipV="1">
              <a:off x="3603302" y="1630867"/>
              <a:ext cx="6052499" cy="59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350">
                <a:solidFill>
                  <a:srgbClr val="FFFFFF"/>
                </a:solidFill>
              </a:endParaRPr>
            </a:p>
          </p:txBody>
        </p:sp>
        <p:sp>
          <p:nvSpPr>
            <p:cNvPr id="22" name="2 Rectángulo">
              <a:extLst>
                <a:ext uri="{FF2B5EF4-FFF2-40B4-BE49-F238E27FC236}">
                  <a16:creationId xmlns:a16="http://schemas.microsoft.com/office/drawing/2014/main" id="{0A2888B7-12A4-F44A-808E-9B31F23FE74E}"/>
                </a:ext>
              </a:extLst>
            </p:cNvPr>
            <p:cNvSpPr/>
            <p:nvPr userDrawn="1"/>
          </p:nvSpPr>
          <p:spPr bwMode="auto">
            <a:xfrm>
              <a:off x="3606684" y="1723817"/>
              <a:ext cx="6049119" cy="5903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9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9570-583A-3F46-8006-B742B1FF3A8B}" type="datetime1">
              <a:rPr lang="es-MX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26/07/18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763B6920-376B-544C-BF9A-3FE81F6208A0}"/>
              </a:ext>
            </a:extLst>
          </p:cNvPr>
          <p:cNvGrpSpPr/>
          <p:nvPr userDrawn="1"/>
        </p:nvGrpSpPr>
        <p:grpSpPr>
          <a:xfrm>
            <a:off x="113081" y="90877"/>
            <a:ext cx="2840551" cy="497435"/>
            <a:chOff x="113081" y="90877"/>
            <a:chExt cx="2840551" cy="49743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23742FDB-01D7-8242-AE16-BBA4D114FAE3}"/>
                </a:ext>
              </a:extLst>
            </p:cNvPr>
            <p:cNvGrpSpPr/>
            <p:nvPr userDrawn="1"/>
          </p:nvGrpSpPr>
          <p:grpSpPr>
            <a:xfrm rot="16200000">
              <a:off x="2653042" y="287722"/>
              <a:ext cx="497435" cy="103745"/>
              <a:chOff x="3658566" y="1592498"/>
              <a:chExt cx="5371087" cy="141396"/>
            </a:xfrm>
          </p:grpSpPr>
          <p:sp>
            <p:nvSpPr>
              <p:cNvPr id="30" name="2 Rectángulo">
                <a:extLst>
                  <a:ext uri="{FF2B5EF4-FFF2-40B4-BE49-F238E27FC236}">
                    <a16:creationId xmlns:a16="http://schemas.microsoft.com/office/drawing/2014/main" id="{A645ED74-C272-0A41-B83F-E525831CA6A5}"/>
                  </a:ext>
                </a:extLst>
              </p:cNvPr>
              <p:cNvSpPr/>
              <p:nvPr userDrawn="1"/>
            </p:nvSpPr>
            <p:spPr bwMode="auto">
              <a:xfrm>
                <a:off x="3658574" y="1592498"/>
                <a:ext cx="5371079" cy="46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2 Rectángulo">
                <a:extLst>
                  <a:ext uri="{FF2B5EF4-FFF2-40B4-BE49-F238E27FC236}">
                    <a16:creationId xmlns:a16="http://schemas.microsoft.com/office/drawing/2014/main" id="{402E9BFA-AE1B-E84F-A592-E4DD6089E981}"/>
                  </a:ext>
                </a:extLst>
              </p:cNvPr>
              <p:cNvSpPr/>
              <p:nvPr userDrawn="1"/>
            </p:nvSpPr>
            <p:spPr bwMode="auto">
              <a:xfrm>
                <a:off x="3658566" y="1687674"/>
                <a:ext cx="5371080" cy="4622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516AC6F-402D-9245-B2C7-F753D88B1F5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4" y="90878"/>
              <a:ext cx="482484" cy="47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4FD69B71-2B03-C04C-A37D-88C6E8064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1" y="90877"/>
              <a:ext cx="473587" cy="475264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870D521-818B-EA42-83F8-DB22AE762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81" y="90878"/>
              <a:ext cx="465851" cy="475793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55920770-4EBE-0449-BBBC-5076DEB2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375" y="90878"/>
              <a:ext cx="448452" cy="454711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025E49B1-5B65-B144-8CE5-39E47E6679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70" y="123355"/>
              <a:ext cx="412574" cy="41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968F-48E3-E645-AD51-DB82FB7985D0}" type="datetime1">
              <a:rPr lang="es-MX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26/07/18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F465B31-BC3A-694C-9CB6-EB5F78797C41}"/>
              </a:ext>
            </a:extLst>
          </p:cNvPr>
          <p:cNvGrpSpPr/>
          <p:nvPr userDrawn="1"/>
        </p:nvGrpSpPr>
        <p:grpSpPr>
          <a:xfrm>
            <a:off x="113081" y="90877"/>
            <a:ext cx="2840551" cy="497435"/>
            <a:chOff x="113081" y="90877"/>
            <a:chExt cx="2840551" cy="49743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44F2D630-6843-ED4F-81CB-7BB9B69C07F5}"/>
                </a:ext>
              </a:extLst>
            </p:cNvPr>
            <p:cNvGrpSpPr/>
            <p:nvPr userDrawn="1"/>
          </p:nvGrpSpPr>
          <p:grpSpPr>
            <a:xfrm rot="16200000">
              <a:off x="2653042" y="287722"/>
              <a:ext cx="497435" cy="103745"/>
              <a:chOff x="3658566" y="1592498"/>
              <a:chExt cx="5371087" cy="141396"/>
            </a:xfrm>
          </p:grpSpPr>
          <p:sp>
            <p:nvSpPr>
              <p:cNvPr id="30" name="2 Rectángulo">
                <a:extLst>
                  <a:ext uri="{FF2B5EF4-FFF2-40B4-BE49-F238E27FC236}">
                    <a16:creationId xmlns:a16="http://schemas.microsoft.com/office/drawing/2014/main" id="{6848F6A4-F526-C249-8490-05AE059F7D20}"/>
                  </a:ext>
                </a:extLst>
              </p:cNvPr>
              <p:cNvSpPr/>
              <p:nvPr userDrawn="1"/>
            </p:nvSpPr>
            <p:spPr bwMode="auto">
              <a:xfrm>
                <a:off x="3658574" y="1592498"/>
                <a:ext cx="5371079" cy="46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2 Rectángulo">
                <a:extLst>
                  <a:ext uri="{FF2B5EF4-FFF2-40B4-BE49-F238E27FC236}">
                    <a16:creationId xmlns:a16="http://schemas.microsoft.com/office/drawing/2014/main" id="{10C0B509-6645-6745-A1FD-990E0636CD87}"/>
                  </a:ext>
                </a:extLst>
              </p:cNvPr>
              <p:cNvSpPr/>
              <p:nvPr userDrawn="1"/>
            </p:nvSpPr>
            <p:spPr bwMode="auto">
              <a:xfrm>
                <a:off x="3658566" y="1687674"/>
                <a:ext cx="5371080" cy="4622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4DB500D5-BE01-5247-9DC2-9789CDABC5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4" y="90878"/>
              <a:ext cx="482484" cy="47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C5EF09EB-EC00-6B4B-B332-2E6573B6CC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1" y="90877"/>
              <a:ext cx="473587" cy="475264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EF512391-90D6-0E46-8CDA-A1E96C5A0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81" y="90878"/>
              <a:ext cx="465851" cy="475793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E7845A9E-CFFB-014F-A676-54D56E752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375" y="90878"/>
              <a:ext cx="448452" cy="454711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3AEF514C-FE09-FE44-A5A0-01F642733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70" y="123355"/>
              <a:ext cx="412574" cy="41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8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36115" y="84509"/>
            <a:ext cx="7865852" cy="359761"/>
          </a:xfrm>
          <a:prstGeom prst="rect">
            <a:avLst/>
          </a:prstGeom>
        </p:spPr>
        <p:txBody>
          <a:bodyPr anchor="t"/>
          <a:lstStyle>
            <a:lvl1pPr algn="l">
              <a:defRPr lang="en-US" sz="120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r" defTabSz="68580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0169" y="1772544"/>
            <a:ext cx="11055019" cy="4896544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ADE6654-01D1-BF4C-B5A4-2679005B4DA7}"/>
              </a:ext>
            </a:extLst>
          </p:cNvPr>
          <p:cNvGrpSpPr/>
          <p:nvPr userDrawn="1"/>
        </p:nvGrpSpPr>
        <p:grpSpPr>
          <a:xfrm>
            <a:off x="113081" y="90877"/>
            <a:ext cx="2840551" cy="497435"/>
            <a:chOff x="113081" y="90877"/>
            <a:chExt cx="2840551" cy="497435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98E3DFD4-343F-CD4D-AF34-7919CC018CA4}"/>
                </a:ext>
              </a:extLst>
            </p:cNvPr>
            <p:cNvGrpSpPr/>
            <p:nvPr userDrawn="1"/>
          </p:nvGrpSpPr>
          <p:grpSpPr>
            <a:xfrm rot="16200000">
              <a:off x="2653042" y="287722"/>
              <a:ext cx="497435" cy="103745"/>
              <a:chOff x="3658566" y="1592498"/>
              <a:chExt cx="5371087" cy="141396"/>
            </a:xfrm>
          </p:grpSpPr>
          <p:sp>
            <p:nvSpPr>
              <p:cNvPr id="27" name="2 Rectángulo">
                <a:extLst>
                  <a:ext uri="{FF2B5EF4-FFF2-40B4-BE49-F238E27FC236}">
                    <a16:creationId xmlns:a16="http://schemas.microsoft.com/office/drawing/2014/main" id="{DA86E9C2-9B79-AA41-AAA0-52F94A4A7FBE}"/>
                  </a:ext>
                </a:extLst>
              </p:cNvPr>
              <p:cNvSpPr/>
              <p:nvPr userDrawn="1"/>
            </p:nvSpPr>
            <p:spPr bwMode="auto">
              <a:xfrm>
                <a:off x="3658574" y="1592498"/>
                <a:ext cx="5371079" cy="46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2 Rectángulo">
                <a:extLst>
                  <a:ext uri="{FF2B5EF4-FFF2-40B4-BE49-F238E27FC236}">
                    <a16:creationId xmlns:a16="http://schemas.microsoft.com/office/drawing/2014/main" id="{FFC56283-8F31-0049-AF12-0D6E4DA85E59}"/>
                  </a:ext>
                </a:extLst>
              </p:cNvPr>
              <p:cNvSpPr/>
              <p:nvPr userDrawn="1"/>
            </p:nvSpPr>
            <p:spPr bwMode="auto">
              <a:xfrm>
                <a:off x="3658566" y="1687674"/>
                <a:ext cx="5371080" cy="4622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5253EFFE-B2BD-CC4F-9C37-E17E7D30B4B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4" y="90878"/>
              <a:ext cx="482484" cy="47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9875199-8607-E740-8BA3-E5A0C0F78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1" y="90877"/>
              <a:ext cx="473587" cy="475264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F78436-C3C8-6D47-8382-FB7F044E0E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81" y="90878"/>
              <a:ext cx="465851" cy="475793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F80D0224-D88A-EC44-B932-6D8F4C21A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375" y="90878"/>
              <a:ext cx="448452" cy="454711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516EB2EA-4344-C245-AA68-7398EC915C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70" y="123355"/>
              <a:ext cx="412574" cy="41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0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116B787-5A5D-8D4D-8A21-6B900394877E}"/>
              </a:ext>
            </a:extLst>
          </p:cNvPr>
          <p:cNvGrpSpPr/>
          <p:nvPr userDrawn="1"/>
        </p:nvGrpSpPr>
        <p:grpSpPr>
          <a:xfrm>
            <a:off x="113081" y="90877"/>
            <a:ext cx="2840551" cy="497435"/>
            <a:chOff x="113081" y="90877"/>
            <a:chExt cx="2840551" cy="497435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83CC740-C2FB-2E4E-8ABB-F92B96968FFD}"/>
                </a:ext>
              </a:extLst>
            </p:cNvPr>
            <p:cNvGrpSpPr/>
            <p:nvPr userDrawn="1"/>
          </p:nvGrpSpPr>
          <p:grpSpPr>
            <a:xfrm rot="16200000">
              <a:off x="2653042" y="287722"/>
              <a:ext cx="497435" cy="103745"/>
              <a:chOff x="3658566" y="1592498"/>
              <a:chExt cx="5371087" cy="141396"/>
            </a:xfrm>
          </p:grpSpPr>
          <p:sp>
            <p:nvSpPr>
              <p:cNvPr id="20" name="2 Rectángulo">
                <a:extLst>
                  <a:ext uri="{FF2B5EF4-FFF2-40B4-BE49-F238E27FC236}">
                    <a16:creationId xmlns:a16="http://schemas.microsoft.com/office/drawing/2014/main" id="{3A9DB5E0-05DA-584A-9162-89CC6F8B718D}"/>
                  </a:ext>
                </a:extLst>
              </p:cNvPr>
              <p:cNvSpPr/>
              <p:nvPr userDrawn="1"/>
            </p:nvSpPr>
            <p:spPr bwMode="auto">
              <a:xfrm>
                <a:off x="3658574" y="1592498"/>
                <a:ext cx="5371079" cy="46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2 Rectángulo">
                <a:extLst>
                  <a:ext uri="{FF2B5EF4-FFF2-40B4-BE49-F238E27FC236}">
                    <a16:creationId xmlns:a16="http://schemas.microsoft.com/office/drawing/2014/main" id="{8F18A3AE-0AF7-FA44-9F59-21AC31678FEC}"/>
                  </a:ext>
                </a:extLst>
              </p:cNvPr>
              <p:cNvSpPr/>
              <p:nvPr userDrawn="1"/>
            </p:nvSpPr>
            <p:spPr bwMode="auto">
              <a:xfrm>
                <a:off x="3658566" y="1687674"/>
                <a:ext cx="5371080" cy="4622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E50A61DD-7E13-2942-AA05-A9F813F4EA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4" y="90878"/>
              <a:ext cx="482484" cy="47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5730104-1D77-ED45-9796-69218A7635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1" y="90877"/>
              <a:ext cx="473587" cy="475264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718D556-833E-5340-9F9F-F61DFCEC8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81" y="90878"/>
              <a:ext cx="465851" cy="475793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F5E9486F-9929-C543-A00B-C4E825841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375" y="90878"/>
              <a:ext cx="448452" cy="454711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137A583-8170-FA4E-A4C7-28B703388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70" y="123355"/>
              <a:ext cx="412574" cy="41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18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5"/>
            <a:ext cx="10363200" cy="2505075"/>
          </a:xfrm>
        </p:spPr>
        <p:txBody>
          <a:bodyPr anchor="b"/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8"/>
            <a:ext cx="10363200" cy="1131887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2553-AC36-D740-9944-185A24BC784A}" type="datetime1">
              <a:rPr lang="es-MX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26/07/18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BF916FD-9387-994C-A6EE-A2C92C0442EA}"/>
              </a:ext>
            </a:extLst>
          </p:cNvPr>
          <p:cNvGrpSpPr/>
          <p:nvPr userDrawn="1"/>
        </p:nvGrpSpPr>
        <p:grpSpPr>
          <a:xfrm>
            <a:off x="113081" y="90877"/>
            <a:ext cx="2840551" cy="497435"/>
            <a:chOff x="113081" y="90877"/>
            <a:chExt cx="2840551" cy="4974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0B969161-556D-3342-9EE8-5C330A8E0AF0}"/>
                </a:ext>
              </a:extLst>
            </p:cNvPr>
            <p:cNvGrpSpPr/>
            <p:nvPr userDrawn="1"/>
          </p:nvGrpSpPr>
          <p:grpSpPr>
            <a:xfrm rot="16200000">
              <a:off x="2653042" y="287722"/>
              <a:ext cx="497435" cy="103745"/>
              <a:chOff x="3658566" y="1592498"/>
              <a:chExt cx="5371087" cy="141396"/>
            </a:xfrm>
          </p:grpSpPr>
          <p:sp>
            <p:nvSpPr>
              <p:cNvPr id="41" name="2 Rectángulo">
                <a:extLst>
                  <a:ext uri="{FF2B5EF4-FFF2-40B4-BE49-F238E27FC236}">
                    <a16:creationId xmlns:a16="http://schemas.microsoft.com/office/drawing/2014/main" id="{E328821E-FFFF-6748-B372-BAF6C9009837}"/>
                  </a:ext>
                </a:extLst>
              </p:cNvPr>
              <p:cNvSpPr/>
              <p:nvPr userDrawn="1"/>
            </p:nvSpPr>
            <p:spPr bwMode="auto">
              <a:xfrm>
                <a:off x="3658574" y="1592498"/>
                <a:ext cx="5371079" cy="46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2 Rectángulo">
                <a:extLst>
                  <a:ext uri="{FF2B5EF4-FFF2-40B4-BE49-F238E27FC236}">
                    <a16:creationId xmlns:a16="http://schemas.microsoft.com/office/drawing/2014/main" id="{3AD85F3D-8145-304A-8D76-A3BA5DEB2B95}"/>
                  </a:ext>
                </a:extLst>
              </p:cNvPr>
              <p:cNvSpPr/>
              <p:nvPr userDrawn="1"/>
            </p:nvSpPr>
            <p:spPr bwMode="auto">
              <a:xfrm>
                <a:off x="3658566" y="1687674"/>
                <a:ext cx="5371080" cy="4622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3BDE9BCC-CFBA-BC43-A46F-F91CBEB0D96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4" y="90878"/>
              <a:ext cx="482484" cy="47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B7B2C55E-8CC6-3B4C-A68F-2F29C643C0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1" y="90877"/>
              <a:ext cx="473587" cy="475264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5F6E30C-A4AC-C944-9CCE-6741DFAF6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81" y="90878"/>
              <a:ext cx="465851" cy="475793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6D5D8AF1-4990-014D-AB32-591D7686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375" y="90878"/>
              <a:ext cx="448452" cy="454711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72BF9D45-41A8-0546-A70D-17CE0BA5DC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70" y="123355"/>
              <a:ext cx="412574" cy="41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7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786A-162A-2C45-A257-0DBA796073B7}" type="datetime1">
              <a:rPr lang="es-MX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26/07/18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0DD2F69-D329-964B-978F-DF7C0BA33B88}"/>
              </a:ext>
            </a:extLst>
          </p:cNvPr>
          <p:cNvGrpSpPr/>
          <p:nvPr userDrawn="1"/>
        </p:nvGrpSpPr>
        <p:grpSpPr>
          <a:xfrm>
            <a:off x="113081" y="90877"/>
            <a:ext cx="2840551" cy="497435"/>
            <a:chOff x="113081" y="90877"/>
            <a:chExt cx="2840551" cy="497435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C2363683-9B57-E844-8430-EBD0A08E53BA}"/>
                </a:ext>
              </a:extLst>
            </p:cNvPr>
            <p:cNvGrpSpPr/>
            <p:nvPr userDrawn="1"/>
          </p:nvGrpSpPr>
          <p:grpSpPr>
            <a:xfrm rot="16200000">
              <a:off x="2653042" y="287722"/>
              <a:ext cx="497435" cy="103745"/>
              <a:chOff x="3658566" y="1592498"/>
              <a:chExt cx="5371087" cy="141396"/>
            </a:xfrm>
          </p:grpSpPr>
          <p:sp>
            <p:nvSpPr>
              <p:cNvPr id="40" name="2 Rectángulo">
                <a:extLst>
                  <a:ext uri="{FF2B5EF4-FFF2-40B4-BE49-F238E27FC236}">
                    <a16:creationId xmlns:a16="http://schemas.microsoft.com/office/drawing/2014/main" id="{B797A0CD-7179-464F-B7D6-E04985DC23C9}"/>
                  </a:ext>
                </a:extLst>
              </p:cNvPr>
              <p:cNvSpPr/>
              <p:nvPr userDrawn="1"/>
            </p:nvSpPr>
            <p:spPr bwMode="auto">
              <a:xfrm>
                <a:off x="3658574" y="1592498"/>
                <a:ext cx="5371079" cy="46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2 Rectángulo">
                <a:extLst>
                  <a:ext uri="{FF2B5EF4-FFF2-40B4-BE49-F238E27FC236}">
                    <a16:creationId xmlns:a16="http://schemas.microsoft.com/office/drawing/2014/main" id="{3743B67C-1E7A-554B-B548-993BE1ED3455}"/>
                  </a:ext>
                </a:extLst>
              </p:cNvPr>
              <p:cNvSpPr/>
              <p:nvPr userDrawn="1"/>
            </p:nvSpPr>
            <p:spPr bwMode="auto">
              <a:xfrm>
                <a:off x="3658566" y="1687674"/>
                <a:ext cx="5371080" cy="4622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4E6D338A-9D48-1343-99A7-DBF78D7F78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4" y="90878"/>
              <a:ext cx="482484" cy="47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B8163836-63F5-FD45-B934-DC58689D14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1" y="90877"/>
              <a:ext cx="473587" cy="475264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7D70C323-91C6-0348-B83C-F418B46397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81" y="90878"/>
              <a:ext cx="465851" cy="475793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BD04851D-96C5-8C49-AD44-4A36129B1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375" y="90878"/>
              <a:ext cx="448452" cy="454711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CBAE0D08-E1D7-2147-A416-82DFEAF51B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70" y="123355"/>
              <a:ext cx="412574" cy="41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4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4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3455-DAF9-EB4A-B846-7D14FA481ED2}" type="datetime1">
              <a:rPr lang="es-MX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26/07/18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3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CC6258D-50EC-304B-8E2C-DA0025D5663C}"/>
              </a:ext>
            </a:extLst>
          </p:cNvPr>
          <p:cNvGrpSpPr/>
          <p:nvPr userDrawn="1"/>
        </p:nvGrpSpPr>
        <p:grpSpPr>
          <a:xfrm>
            <a:off x="113081" y="90877"/>
            <a:ext cx="2840551" cy="497435"/>
            <a:chOff x="113081" y="90877"/>
            <a:chExt cx="2840551" cy="497435"/>
          </a:xfrm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C2FC6379-8F5B-DB4C-90B9-6C249F53F880}"/>
                </a:ext>
              </a:extLst>
            </p:cNvPr>
            <p:cNvGrpSpPr/>
            <p:nvPr userDrawn="1"/>
          </p:nvGrpSpPr>
          <p:grpSpPr>
            <a:xfrm rot="16200000">
              <a:off x="2653042" y="287722"/>
              <a:ext cx="497435" cy="103745"/>
              <a:chOff x="3658566" y="1592498"/>
              <a:chExt cx="5371087" cy="141396"/>
            </a:xfrm>
          </p:grpSpPr>
          <p:sp>
            <p:nvSpPr>
              <p:cNvPr id="43" name="2 Rectángulo">
                <a:extLst>
                  <a:ext uri="{FF2B5EF4-FFF2-40B4-BE49-F238E27FC236}">
                    <a16:creationId xmlns:a16="http://schemas.microsoft.com/office/drawing/2014/main" id="{19C31E11-67B2-A543-B77B-1C5772A0ACE1}"/>
                  </a:ext>
                </a:extLst>
              </p:cNvPr>
              <p:cNvSpPr/>
              <p:nvPr userDrawn="1"/>
            </p:nvSpPr>
            <p:spPr bwMode="auto">
              <a:xfrm>
                <a:off x="3658574" y="1592498"/>
                <a:ext cx="5371079" cy="46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2 Rectángulo">
                <a:extLst>
                  <a:ext uri="{FF2B5EF4-FFF2-40B4-BE49-F238E27FC236}">
                    <a16:creationId xmlns:a16="http://schemas.microsoft.com/office/drawing/2014/main" id="{E737C6C7-5B16-ED42-B2BC-A516B112D642}"/>
                  </a:ext>
                </a:extLst>
              </p:cNvPr>
              <p:cNvSpPr/>
              <p:nvPr userDrawn="1"/>
            </p:nvSpPr>
            <p:spPr bwMode="auto">
              <a:xfrm>
                <a:off x="3658566" y="1687674"/>
                <a:ext cx="5371080" cy="4622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B86DAE2A-5594-4D40-B7E2-3C25B8D114E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4" y="90878"/>
              <a:ext cx="482484" cy="47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620489B8-9B34-E94E-B5A2-A1286024CD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1" y="90877"/>
              <a:ext cx="473587" cy="475264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ADE8AEDA-9430-7149-AF0C-5F44A73861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81" y="90878"/>
              <a:ext cx="465851" cy="475793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86EDF1A6-2D2D-1540-85CD-0BADDF641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375" y="90878"/>
              <a:ext cx="448452" cy="454711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1352F9F6-5C1D-BC44-A5E5-159422E2FA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70" y="123355"/>
              <a:ext cx="412574" cy="41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86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95AF-2EDC-AF49-8BDD-9125D9089020}" type="datetime1">
              <a:rPr lang="es-MX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26/07/18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BEAF6967-8D67-004B-BF0D-E8E221471307}"/>
              </a:ext>
            </a:extLst>
          </p:cNvPr>
          <p:cNvGrpSpPr/>
          <p:nvPr userDrawn="1"/>
        </p:nvGrpSpPr>
        <p:grpSpPr>
          <a:xfrm>
            <a:off x="113081" y="90877"/>
            <a:ext cx="2840551" cy="497435"/>
            <a:chOff x="113081" y="90877"/>
            <a:chExt cx="2840551" cy="497435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1EF97F69-16FA-E94B-BB7C-5B036360E62D}"/>
                </a:ext>
              </a:extLst>
            </p:cNvPr>
            <p:cNvGrpSpPr/>
            <p:nvPr userDrawn="1"/>
          </p:nvGrpSpPr>
          <p:grpSpPr>
            <a:xfrm rot="16200000">
              <a:off x="2653042" y="287722"/>
              <a:ext cx="497435" cy="103745"/>
              <a:chOff x="3658566" y="1592498"/>
              <a:chExt cx="5371087" cy="141396"/>
            </a:xfrm>
          </p:grpSpPr>
          <p:sp>
            <p:nvSpPr>
              <p:cNvPr id="37" name="2 Rectángulo">
                <a:extLst>
                  <a:ext uri="{FF2B5EF4-FFF2-40B4-BE49-F238E27FC236}">
                    <a16:creationId xmlns:a16="http://schemas.microsoft.com/office/drawing/2014/main" id="{433F2BEC-29E7-F942-8659-BF754162B956}"/>
                  </a:ext>
                </a:extLst>
              </p:cNvPr>
              <p:cNvSpPr/>
              <p:nvPr userDrawn="1"/>
            </p:nvSpPr>
            <p:spPr bwMode="auto">
              <a:xfrm>
                <a:off x="3658574" y="1592498"/>
                <a:ext cx="5371079" cy="46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2 Rectángulo">
                <a:extLst>
                  <a:ext uri="{FF2B5EF4-FFF2-40B4-BE49-F238E27FC236}">
                    <a16:creationId xmlns:a16="http://schemas.microsoft.com/office/drawing/2014/main" id="{88061C6D-A44D-0E45-BB19-5179B5D713CE}"/>
                  </a:ext>
                </a:extLst>
              </p:cNvPr>
              <p:cNvSpPr/>
              <p:nvPr userDrawn="1"/>
            </p:nvSpPr>
            <p:spPr bwMode="auto">
              <a:xfrm>
                <a:off x="3658566" y="1687674"/>
                <a:ext cx="5371080" cy="4622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24263A0-2DEE-8E40-A295-6790772794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4" y="90878"/>
              <a:ext cx="482484" cy="47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AA5CDB53-3D8A-044F-9697-3B1A7AA8B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1" y="90877"/>
              <a:ext cx="473587" cy="475264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11903F2-25C1-C844-8844-73AF594F18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81" y="90878"/>
              <a:ext cx="465851" cy="475793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CACB6850-7A41-044F-B3B7-A277C354B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375" y="90878"/>
              <a:ext cx="448452" cy="454711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8702252-57A6-7743-85F9-1C112E448A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70" y="123355"/>
              <a:ext cx="412574" cy="41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0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1984-8C61-E548-A1E9-EE8B36BAADFB}" type="datetime1">
              <a:rPr lang="es-MX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26/07/18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E19F4E3-E10A-2E4E-BC86-329B7AB5196D}"/>
              </a:ext>
            </a:extLst>
          </p:cNvPr>
          <p:cNvGrpSpPr/>
          <p:nvPr userDrawn="1"/>
        </p:nvGrpSpPr>
        <p:grpSpPr>
          <a:xfrm>
            <a:off x="113081" y="90877"/>
            <a:ext cx="2840551" cy="497435"/>
            <a:chOff x="113081" y="90877"/>
            <a:chExt cx="2840551" cy="497435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F3B09FBD-EC37-C849-955C-D69970A6F7D1}"/>
                </a:ext>
              </a:extLst>
            </p:cNvPr>
            <p:cNvGrpSpPr/>
            <p:nvPr userDrawn="1"/>
          </p:nvGrpSpPr>
          <p:grpSpPr>
            <a:xfrm rot="16200000">
              <a:off x="2653042" y="287722"/>
              <a:ext cx="497435" cy="103745"/>
              <a:chOff x="3658566" y="1592498"/>
              <a:chExt cx="5371087" cy="141396"/>
            </a:xfrm>
          </p:grpSpPr>
          <p:sp>
            <p:nvSpPr>
              <p:cNvPr id="20" name="2 Rectángulo">
                <a:extLst>
                  <a:ext uri="{FF2B5EF4-FFF2-40B4-BE49-F238E27FC236}">
                    <a16:creationId xmlns:a16="http://schemas.microsoft.com/office/drawing/2014/main" id="{A7C71E79-6BFD-3745-B6B9-FD7594540C0C}"/>
                  </a:ext>
                </a:extLst>
              </p:cNvPr>
              <p:cNvSpPr/>
              <p:nvPr userDrawn="1"/>
            </p:nvSpPr>
            <p:spPr bwMode="auto">
              <a:xfrm>
                <a:off x="3658574" y="1592498"/>
                <a:ext cx="5371079" cy="46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2 Rectángulo">
                <a:extLst>
                  <a:ext uri="{FF2B5EF4-FFF2-40B4-BE49-F238E27FC236}">
                    <a16:creationId xmlns:a16="http://schemas.microsoft.com/office/drawing/2014/main" id="{B49DE7FD-2CBB-8544-B19B-8FCA0FFEF30C}"/>
                  </a:ext>
                </a:extLst>
              </p:cNvPr>
              <p:cNvSpPr/>
              <p:nvPr userDrawn="1"/>
            </p:nvSpPr>
            <p:spPr bwMode="auto">
              <a:xfrm>
                <a:off x="3658566" y="1687674"/>
                <a:ext cx="5371080" cy="4622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097199A5-3927-5C4C-89C0-06BB763D640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4" y="90878"/>
              <a:ext cx="482484" cy="47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F3DB3D2-D88A-0C42-B1D4-6AD593D9DF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1" y="90877"/>
              <a:ext cx="473587" cy="475264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E58419F-094D-E84C-B2E8-A0D6C5E7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81" y="90878"/>
              <a:ext cx="465851" cy="475793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C38E372-2691-DE43-AE16-37CE74801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375" y="90878"/>
              <a:ext cx="448452" cy="45471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9EAA3C5-1CFF-1B4B-95B4-82A7C9E91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70" y="123355"/>
              <a:ext cx="412574" cy="41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1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3" y="273055"/>
            <a:ext cx="66611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9" y="2438405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624A-7FE1-934C-9C68-CC3C7539B187}" type="datetime1">
              <a:rPr lang="es-MX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26/07/18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B372026-87D8-6E48-B00A-8F5161DB50DF}"/>
              </a:ext>
            </a:extLst>
          </p:cNvPr>
          <p:cNvGrpSpPr/>
          <p:nvPr userDrawn="1"/>
        </p:nvGrpSpPr>
        <p:grpSpPr>
          <a:xfrm>
            <a:off x="113081" y="90877"/>
            <a:ext cx="2840551" cy="497435"/>
            <a:chOff x="113081" y="90877"/>
            <a:chExt cx="2840551" cy="497435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4B41302D-F7DB-6843-B92A-4BC36318152A}"/>
                </a:ext>
              </a:extLst>
            </p:cNvPr>
            <p:cNvGrpSpPr/>
            <p:nvPr userDrawn="1"/>
          </p:nvGrpSpPr>
          <p:grpSpPr>
            <a:xfrm rot="16200000">
              <a:off x="2653042" y="287722"/>
              <a:ext cx="497435" cy="103745"/>
              <a:chOff x="3658566" y="1592498"/>
              <a:chExt cx="5371087" cy="141396"/>
            </a:xfrm>
          </p:grpSpPr>
          <p:sp>
            <p:nvSpPr>
              <p:cNvPr id="31" name="2 Rectángulo">
                <a:extLst>
                  <a:ext uri="{FF2B5EF4-FFF2-40B4-BE49-F238E27FC236}">
                    <a16:creationId xmlns:a16="http://schemas.microsoft.com/office/drawing/2014/main" id="{C556775E-9051-134B-A21E-CCFAE1CAFC8D}"/>
                  </a:ext>
                </a:extLst>
              </p:cNvPr>
              <p:cNvSpPr/>
              <p:nvPr userDrawn="1"/>
            </p:nvSpPr>
            <p:spPr bwMode="auto">
              <a:xfrm>
                <a:off x="3658574" y="1592498"/>
                <a:ext cx="5371079" cy="46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2 Rectángulo">
                <a:extLst>
                  <a:ext uri="{FF2B5EF4-FFF2-40B4-BE49-F238E27FC236}">
                    <a16:creationId xmlns:a16="http://schemas.microsoft.com/office/drawing/2014/main" id="{37D88E04-5D1D-6440-B292-88CA37067284}"/>
                  </a:ext>
                </a:extLst>
              </p:cNvPr>
              <p:cNvSpPr/>
              <p:nvPr userDrawn="1"/>
            </p:nvSpPr>
            <p:spPr bwMode="auto">
              <a:xfrm>
                <a:off x="3658566" y="1687674"/>
                <a:ext cx="5371080" cy="4622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9154EC47-2FDD-834E-AC58-9AF70486885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4" y="90878"/>
              <a:ext cx="482484" cy="47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6FC4A24D-C122-E849-A2EE-718BCDF0C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1" y="90877"/>
              <a:ext cx="473587" cy="475264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073344FA-B42A-554A-9EA4-97D668EF8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81" y="90878"/>
              <a:ext cx="465851" cy="475793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F30B7989-F3DE-4C47-A6A0-1CF1EE6A2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375" y="90878"/>
              <a:ext cx="448452" cy="454711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25DB99C8-72E8-0141-B25B-D8AD6A769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70" y="123355"/>
              <a:ext cx="412574" cy="41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7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396" y="25052"/>
            <a:ext cx="7615765" cy="505363"/>
          </a:xfrm>
        </p:spPr>
        <p:txBody>
          <a:bodyPr anchor="t"/>
          <a:lstStyle>
            <a:lvl1pPr algn="l">
              <a:lnSpc>
                <a:spcPct val="100000"/>
              </a:lnSpc>
              <a:defRPr sz="15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6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3133-1251-6144-9877-A4AED2A29327}" type="datetime1">
              <a:rPr lang="es-MX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26/07/18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F71A2FF-2DF0-6F48-BB13-7E47B7303DF0}"/>
              </a:ext>
            </a:extLst>
          </p:cNvPr>
          <p:cNvGrpSpPr/>
          <p:nvPr userDrawn="1"/>
        </p:nvGrpSpPr>
        <p:grpSpPr>
          <a:xfrm>
            <a:off x="113081" y="90877"/>
            <a:ext cx="2840551" cy="497435"/>
            <a:chOff x="113081" y="90877"/>
            <a:chExt cx="2840551" cy="497435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3115638E-0724-7045-BA3D-12EC9D72DDA3}"/>
                </a:ext>
              </a:extLst>
            </p:cNvPr>
            <p:cNvGrpSpPr/>
            <p:nvPr userDrawn="1"/>
          </p:nvGrpSpPr>
          <p:grpSpPr>
            <a:xfrm rot="16200000">
              <a:off x="2653042" y="287722"/>
              <a:ext cx="497435" cy="103745"/>
              <a:chOff x="3658566" y="1592498"/>
              <a:chExt cx="5371087" cy="141396"/>
            </a:xfrm>
          </p:grpSpPr>
          <p:sp>
            <p:nvSpPr>
              <p:cNvPr id="31" name="2 Rectángulo">
                <a:extLst>
                  <a:ext uri="{FF2B5EF4-FFF2-40B4-BE49-F238E27FC236}">
                    <a16:creationId xmlns:a16="http://schemas.microsoft.com/office/drawing/2014/main" id="{E3D3C3E4-84BF-1047-BBFC-C5FF03C76558}"/>
                  </a:ext>
                </a:extLst>
              </p:cNvPr>
              <p:cNvSpPr/>
              <p:nvPr userDrawn="1"/>
            </p:nvSpPr>
            <p:spPr bwMode="auto">
              <a:xfrm>
                <a:off x="3658574" y="1592498"/>
                <a:ext cx="5371079" cy="46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2 Rectángulo">
                <a:extLst>
                  <a:ext uri="{FF2B5EF4-FFF2-40B4-BE49-F238E27FC236}">
                    <a16:creationId xmlns:a16="http://schemas.microsoft.com/office/drawing/2014/main" id="{BE955ED6-6C46-5D43-BEC5-4325572244A1}"/>
                  </a:ext>
                </a:extLst>
              </p:cNvPr>
              <p:cNvSpPr/>
              <p:nvPr userDrawn="1"/>
            </p:nvSpPr>
            <p:spPr bwMode="auto">
              <a:xfrm>
                <a:off x="3658566" y="1687674"/>
                <a:ext cx="5371080" cy="4622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67838224-07E2-344F-9C5B-53B97A6DA3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4" y="90878"/>
              <a:ext cx="482484" cy="47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D24DC425-2BB9-F649-BA1D-B55C89CFC0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1" y="90877"/>
              <a:ext cx="473587" cy="475264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52321015-2E7D-524F-B0FD-149CD7F07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81" y="90878"/>
              <a:ext cx="465851" cy="475793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F6DFD40C-ED93-614B-BA07-0C1E65AE5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375" y="90878"/>
              <a:ext cx="448452" cy="454711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3B941700-58AD-4A48-81BD-298EC6BE6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70" y="123355"/>
              <a:ext cx="412574" cy="41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5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5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2E9418-6817-DC4D-8BDD-07C6D9676EF6}" type="datetime1">
              <a:rPr lang="es-MX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26/07/18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5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5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3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4350"/>
        </a:lnSpc>
        <a:spcBef>
          <a:spcPct val="0"/>
        </a:spcBef>
        <a:buNone/>
        <a:defRPr sz="405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13" Type="http://schemas.openxmlformats.org/officeDocument/2006/relationships/image" Target="../media/image7.png"/><Relationship Id="rId3" Type="http://schemas.openxmlformats.org/officeDocument/2006/relationships/image" Target="../media/image11.tif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299803" y="2611042"/>
            <a:ext cx="11707318" cy="1102519"/>
          </a:xfrm>
        </p:spPr>
        <p:txBody>
          <a:bodyPr anchor="ctr"/>
          <a:lstStyle/>
          <a:p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Implementation of HIV Pre-exposure Prophylaxis (</a:t>
            </a:r>
            <a:r>
              <a:rPr lang="es-MX" sz="3200" b="1" dirty="0">
                <a:solidFill>
                  <a:srgbClr val="FF149B"/>
                </a:solidFill>
                <a:latin typeface="Calibri" charset="0"/>
                <a:ea typeface="Calibri" charset="0"/>
                <a:cs typeface="Calibri" charset="0"/>
              </a:rPr>
              <a:t>ImPrEP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) for </a:t>
            </a:r>
            <a:r>
              <a:rPr lang="es-MX" sz="3200" b="1" dirty="0">
                <a:solidFill>
                  <a:srgbClr val="FF149B"/>
                </a:solidFill>
                <a:latin typeface="Calibri" charset="0"/>
                <a:ea typeface="Calibri" charset="0"/>
                <a:cs typeface="Calibri" charset="0"/>
              </a:rPr>
              <a:t>men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who have sex with men and </a:t>
            </a:r>
            <a:r>
              <a:rPr lang="es-MX" sz="3200" b="1" dirty="0">
                <a:solidFill>
                  <a:srgbClr val="FF149B"/>
                </a:solidFill>
                <a:latin typeface="Calibri" charset="0"/>
                <a:ea typeface="Calibri" charset="0"/>
                <a:cs typeface="Calibri" charset="0"/>
              </a:rPr>
              <a:t>transgender women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at high risk for </a:t>
            </a:r>
            <a:r>
              <a:rPr lang="es-MX" sz="3200" b="1" dirty="0">
                <a:solidFill>
                  <a:srgbClr val="FF149B"/>
                </a:solidFill>
                <a:latin typeface="Calibri" charset="0"/>
                <a:ea typeface="Calibri" charset="0"/>
                <a:cs typeface="Calibri" charset="0"/>
              </a:rPr>
              <a:t>HIV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infection: A demonstration project in the context of combination prevention in </a:t>
            </a:r>
            <a:r>
              <a:rPr lang="es-MX" sz="3200" b="1" dirty="0">
                <a:solidFill>
                  <a:srgbClr val="FF149B"/>
                </a:solidFill>
                <a:latin typeface="Calibri" charset="0"/>
                <a:ea typeface="Calibri" charset="0"/>
                <a:cs typeface="Calibri" charset="0"/>
              </a:rPr>
              <a:t>Brazil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s-MX" sz="3200" b="1" dirty="0">
                <a:solidFill>
                  <a:srgbClr val="FF149B"/>
                </a:solidFill>
                <a:latin typeface="Calibri" charset="0"/>
                <a:ea typeface="Calibri" charset="0"/>
                <a:cs typeface="Calibri" charset="0"/>
              </a:rPr>
              <a:t>Mexico 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s-MX" sz="3200" b="1" dirty="0">
                <a:solidFill>
                  <a:srgbClr val="FF149B"/>
                </a:solidFill>
                <a:latin typeface="Calibri" charset="0"/>
                <a:ea typeface="Calibri" charset="0"/>
                <a:cs typeface="Calibri" charset="0"/>
              </a:rPr>
              <a:t>Peru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 bwMode="auto">
          <a:xfrm>
            <a:off x="2875907" y="5377601"/>
            <a:ext cx="9131214" cy="8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s-ES"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kern="0" dirty="0">
                <a:latin typeface="Verdana" charset="0"/>
                <a:ea typeface="Verdana" charset="0"/>
                <a:cs typeface="Verdana" charset="0"/>
              </a:rPr>
              <a:t>Hamid Vega, M.D., M.Sc.</a:t>
            </a:r>
            <a:endParaRPr lang="en-US" b="1" i="1" kern="0" dirty="0">
              <a:latin typeface="Verdana" charset="0"/>
              <a:ea typeface="Verdana" charset="0"/>
              <a:cs typeface="Verdana" charset="0"/>
            </a:endParaRPr>
          </a:p>
          <a:p>
            <a:pPr>
              <a:spcBef>
                <a:spcPts val="0"/>
              </a:spcBef>
            </a:pPr>
            <a:r>
              <a:rPr lang="en-US" i="1" kern="0" dirty="0" err="1">
                <a:latin typeface="Verdana" charset="0"/>
                <a:ea typeface="Verdana" charset="0"/>
                <a:cs typeface="Verdana" charset="0"/>
              </a:rPr>
              <a:t>Condesa</a:t>
            </a:r>
            <a:r>
              <a:rPr lang="en-US" kern="0" dirty="0">
                <a:latin typeface="Verdana" charset="0"/>
                <a:ea typeface="Verdana" charset="0"/>
                <a:cs typeface="Verdana" charset="0"/>
              </a:rPr>
              <a:t> &amp; </a:t>
            </a:r>
            <a:r>
              <a:rPr lang="en-US" i="1" kern="0" dirty="0" err="1">
                <a:latin typeface="Verdana" charset="0"/>
                <a:ea typeface="Verdana" charset="0"/>
                <a:cs typeface="Verdana" charset="0"/>
              </a:rPr>
              <a:t>Condesa-Iztapalapa</a:t>
            </a:r>
            <a:r>
              <a:rPr lang="en-US" i="1" kern="0" dirty="0">
                <a:latin typeface="Verdana" charset="0"/>
                <a:ea typeface="Verdana" charset="0"/>
                <a:cs typeface="Verdana" charset="0"/>
              </a:rPr>
              <a:t> Specialized Clinics</a:t>
            </a:r>
          </a:p>
          <a:p>
            <a:pPr>
              <a:spcBef>
                <a:spcPts val="0"/>
              </a:spcBef>
            </a:pPr>
            <a:r>
              <a:rPr lang="en-US" i="1" kern="0" dirty="0">
                <a:latin typeface="Verdana" charset="0"/>
                <a:ea typeface="Verdana" charset="0"/>
                <a:cs typeface="Verdana" charset="0"/>
              </a:rPr>
              <a:t>United Nations Found Population</a:t>
            </a:r>
            <a:endParaRPr lang="en-US" kern="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69" y="1106953"/>
            <a:ext cx="1559823" cy="53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40D13A-3BDC-6147-9E49-10CB24185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8485" r="9293" b="14141"/>
          <a:stretch/>
        </p:blipFill>
        <p:spPr>
          <a:xfrm>
            <a:off x="947757" y="4140993"/>
            <a:ext cx="1735482" cy="17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5207BEB4-51D8-6747-BB80-0D1E7A90DFCD}"/>
              </a:ext>
            </a:extLst>
          </p:cNvPr>
          <p:cNvSpPr txBox="1">
            <a:spLocks/>
          </p:cNvSpPr>
          <p:nvPr/>
        </p:nvSpPr>
        <p:spPr>
          <a:xfrm>
            <a:off x="314793" y="509798"/>
            <a:ext cx="11617376" cy="994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/>
              <a:t>ImPrEP</a:t>
            </a:r>
            <a:r>
              <a:rPr lang="en-US" sz="3300" b="1" dirty="0"/>
              <a:t> – Mex / Background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7BB9B8E-E5A3-C949-9516-2E3DFAD16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600205"/>
            <a:ext cx="11617376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This is the first time Mexico participates in a nationwide </a:t>
            </a:r>
            <a:r>
              <a:rPr lang="en-US" sz="2400" dirty="0" err="1">
                <a:solidFill>
                  <a:schemeClr val="tx1"/>
                </a:solidFill>
              </a:rPr>
              <a:t>PrEP</a:t>
            </a:r>
            <a:r>
              <a:rPr lang="en-US" sz="2400" dirty="0">
                <a:solidFill>
                  <a:schemeClr val="tx1"/>
                </a:solidFill>
              </a:rPr>
              <a:t> project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We have a National Guideline for HIV Treatment which is updated annually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There are HIV prevention manuals which serve as reference documents in the subject matter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The National HIV </a:t>
            </a:r>
            <a:r>
              <a:rPr lang="en-US" sz="2400" dirty="0" err="1">
                <a:solidFill>
                  <a:schemeClr val="tx1"/>
                </a:solidFill>
              </a:rPr>
              <a:t>Programme</a:t>
            </a:r>
            <a:r>
              <a:rPr lang="en-US" sz="2400" dirty="0">
                <a:solidFill>
                  <a:schemeClr val="tx1"/>
                </a:solidFill>
              </a:rPr>
              <a:t> has been providing annual funding to NGOs since 2006 to conduct HIV prevention activities for those most affected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For the last couple of years in Mexico, HIV diagnosis has been central in anchoring prevention efforts around the needs of the most affected population groups</a:t>
            </a:r>
          </a:p>
        </p:txBody>
      </p:sp>
    </p:spTree>
    <p:extLst>
      <p:ext uri="{BB962C8B-B14F-4D97-AF65-F5344CB8AC3E}">
        <p14:creationId xmlns:p14="http://schemas.microsoft.com/office/powerpoint/2010/main" val="36195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F800CDD-F6C4-7942-9978-B48235DD70F4}"/>
              </a:ext>
            </a:extLst>
          </p:cNvPr>
          <p:cNvSpPr/>
          <p:nvPr/>
        </p:nvSpPr>
        <p:spPr>
          <a:xfrm>
            <a:off x="2004126" y="6532857"/>
            <a:ext cx="8291264" cy="246811"/>
          </a:xfrm>
          <a:prstGeom prst="rect">
            <a:avLst/>
          </a:prstGeom>
          <a:noFill/>
        </p:spPr>
        <p:txBody>
          <a:bodyPr wrap="square" lIns="61544" tIns="30772" rIns="61544" bIns="30772">
            <a:spAutoFit/>
          </a:bodyPr>
          <a:lstStyle/>
          <a:p>
            <a:pPr algn="r"/>
            <a:r>
              <a:rPr lang="es-ES_tradnl" sz="1200" b="1" i="1" dirty="0" err="1">
                <a:latin typeface="Calibri" charset="0"/>
                <a:ea typeface="Calibri" charset="0"/>
                <a:cs typeface="Calibri" charset="0"/>
              </a:rPr>
              <a:t>Cortesy</a:t>
            </a:r>
            <a:r>
              <a:rPr lang="es-ES_tradnl" sz="1200" b="1" i="1" dirty="0">
                <a:latin typeface="Calibri" charset="0"/>
                <a:ea typeface="Calibri" charset="0"/>
                <a:cs typeface="Calibri" charset="0"/>
              </a:rPr>
              <a:t>: HLGR</a:t>
            </a:r>
          </a:p>
        </p:txBody>
      </p:sp>
      <p:sp>
        <p:nvSpPr>
          <p:cNvPr id="8" name="Center for HIV/STI Prevention &amp; Control / Clínicas Especializadas Condesa, Mexico City…">
            <a:extLst>
              <a:ext uri="{FF2B5EF4-FFF2-40B4-BE49-F238E27FC236}">
                <a16:creationId xmlns:a16="http://schemas.microsoft.com/office/drawing/2014/main" id="{2B8F5663-B1EE-804A-BF1E-91FD086CC18C}"/>
              </a:ext>
            </a:extLst>
          </p:cNvPr>
          <p:cNvSpPr txBox="1">
            <a:spLocks/>
          </p:cNvSpPr>
          <p:nvPr/>
        </p:nvSpPr>
        <p:spPr>
          <a:xfrm>
            <a:off x="104930" y="1503970"/>
            <a:ext cx="11827239" cy="4770615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r>
              <a:rPr lang="es-MX" sz="1400" b="1" dirty="0">
                <a:solidFill>
                  <a:schemeClr val="tx1"/>
                </a:solidFill>
              </a:rPr>
              <a:t>Center for HIV/STI Prevention &amp; Control / Clínicas Especializadas Condesa, Mexico City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Andrea González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Florentino Badial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Steven Diaz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Galileo Vargas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Israel Macías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Verónica Ruiz</a:t>
            </a:r>
          </a:p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r>
              <a:rPr lang="es-MX" sz="1400" b="1" dirty="0">
                <a:solidFill>
                  <a:schemeClr val="tx1"/>
                </a:solidFill>
              </a:rPr>
              <a:t>United Nations Population Fund (UNFPA), Mexico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Arie Hoekman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Adriana Martínez</a:t>
            </a:r>
          </a:p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r>
              <a:rPr lang="es-MX" sz="1400" b="1" dirty="0">
                <a:solidFill>
                  <a:schemeClr val="tx1"/>
                </a:solidFill>
              </a:rPr>
              <a:t>National Centre for HIV/Prevention &amp; Control</a:t>
            </a:r>
          </a:p>
          <a:p>
            <a:pPr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Patricia Uribe</a:t>
            </a:r>
          </a:p>
          <a:p>
            <a:pPr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Carlos Magis</a:t>
            </a:r>
          </a:p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r>
              <a:rPr lang="es-MX" sz="1400" b="1" dirty="0">
                <a:solidFill>
                  <a:schemeClr val="tx1"/>
                </a:solidFill>
              </a:rPr>
              <a:t>Jalisco HIV/STI Prevention Program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Ariel Campos</a:t>
            </a:r>
          </a:p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endParaRPr lang="es-MX" sz="1400" b="1" dirty="0">
              <a:solidFill>
                <a:schemeClr val="tx1"/>
              </a:solidFill>
            </a:endParaRPr>
          </a:p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r>
              <a:rPr lang="es-MX" sz="1400" b="1" dirty="0">
                <a:solidFill>
                  <a:schemeClr val="tx1"/>
                </a:solidFill>
              </a:rPr>
              <a:t>Civil Organizations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Inspira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Mexico Vivo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Checos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SETAC</a:t>
            </a:r>
          </a:p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endParaRPr lang="es-MX" sz="1400" b="1" dirty="0">
              <a:solidFill>
                <a:schemeClr val="tx1"/>
              </a:solidFill>
            </a:endParaRPr>
          </a:p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r>
              <a:rPr lang="es-MX" sz="1400" b="1" dirty="0">
                <a:solidFill>
                  <a:schemeClr val="tx1"/>
                </a:solidFill>
              </a:rPr>
              <a:t>National Institute of Psychiatry “Ramón de la Fuente”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Rebeca Robles</a:t>
            </a:r>
          </a:p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endParaRPr lang="es-MX" sz="1400" b="1" dirty="0">
              <a:solidFill>
                <a:schemeClr val="tx1"/>
              </a:solidFill>
            </a:endParaRPr>
          </a:p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r>
              <a:rPr lang="es-MX" sz="1400" b="1" dirty="0">
                <a:solidFill>
                  <a:schemeClr val="tx1"/>
                </a:solidFill>
              </a:rPr>
              <a:t>National Institute of Medical Sciences and Nutrition “Salvador Zubirán”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Juan Sierra</a:t>
            </a:r>
          </a:p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endParaRPr lang="es-MX" sz="1400" b="1" dirty="0">
              <a:solidFill>
                <a:schemeClr val="tx1"/>
              </a:solidFill>
            </a:endParaRPr>
          </a:p>
          <a:p>
            <a:pPr marL="0" indent="0">
              <a:spcBef>
                <a:spcPts val="900"/>
              </a:spcBef>
              <a:buNone/>
              <a:defRPr sz="3000" b="1">
                <a:solidFill>
                  <a:srgbClr val="0433FF"/>
                </a:solidFill>
              </a:defRPr>
            </a:pPr>
            <a:r>
              <a:rPr lang="es-MX" sz="1400" b="1" dirty="0">
                <a:solidFill>
                  <a:schemeClr val="tx1"/>
                </a:solidFill>
              </a:rPr>
              <a:t>National Institute of Pubic Health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Hugo López-Gatell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René Leyva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Alejandra Cortés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Priscilla Espinoza</a:t>
            </a:r>
          </a:p>
          <a:p>
            <a:pPr lvl="1">
              <a:spcBef>
                <a:spcPts val="450"/>
              </a:spcBef>
              <a:defRPr sz="3000"/>
            </a:pPr>
            <a:r>
              <a:rPr lang="es-MX" sz="1400" dirty="0">
                <a:solidFill>
                  <a:schemeClr val="tx1"/>
                </a:solidFill>
              </a:rPr>
              <a:t>Sergio Bautista</a:t>
            </a:r>
          </a:p>
        </p:txBody>
      </p:sp>
      <p:grpSp>
        <p:nvGrpSpPr>
          <p:cNvPr id="9" name="Grupo">
            <a:extLst>
              <a:ext uri="{FF2B5EF4-FFF2-40B4-BE49-F238E27FC236}">
                <a16:creationId xmlns:a16="http://schemas.microsoft.com/office/drawing/2014/main" id="{30CB3195-884C-404B-B143-4D8F6D445418}"/>
              </a:ext>
            </a:extLst>
          </p:cNvPr>
          <p:cNvGrpSpPr/>
          <p:nvPr/>
        </p:nvGrpSpPr>
        <p:grpSpPr>
          <a:xfrm>
            <a:off x="2548435" y="2116600"/>
            <a:ext cx="569520" cy="536960"/>
            <a:chOff x="0" y="0"/>
            <a:chExt cx="2277020" cy="2291652"/>
          </a:xfrm>
        </p:grpSpPr>
        <p:pic>
          <p:nvPicPr>
            <p:cNvPr id="10" name="Logo Condesa.wmf" descr="Logo Condesa.wmf">
              <a:extLst>
                <a:ext uri="{FF2B5EF4-FFF2-40B4-BE49-F238E27FC236}">
                  <a16:creationId xmlns:a16="http://schemas.microsoft.com/office/drawing/2014/main" id="{A889F6C5-0C15-F245-AA34-C3CF98B1E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1607" y="185033"/>
              <a:ext cx="2013798" cy="199230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01600" dist="76200" dir="2700000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ángulo redondeado">
              <a:extLst>
                <a:ext uri="{FF2B5EF4-FFF2-40B4-BE49-F238E27FC236}">
                  <a16:creationId xmlns:a16="http://schemas.microsoft.com/office/drawing/2014/main" id="{FA772FED-4E18-894B-B19C-E7272C5DF267}"/>
                </a:ext>
              </a:extLst>
            </p:cNvPr>
            <p:cNvSpPr/>
            <p:nvPr/>
          </p:nvSpPr>
          <p:spPr>
            <a:xfrm>
              <a:off x="0" y="0"/>
              <a:ext cx="2277020" cy="2291652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808080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685800"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</p:grp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556449D2-398B-0F44-80B4-9A7E950BC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0507" y="4325676"/>
            <a:ext cx="1315952" cy="57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21043DA5-7729-8B40-B6A1-0B65CDAA4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8848" y="5550880"/>
            <a:ext cx="1083317" cy="474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n" descr="Imagen">
            <a:extLst>
              <a:ext uri="{FF2B5EF4-FFF2-40B4-BE49-F238E27FC236}">
                <a16:creationId xmlns:a16="http://schemas.microsoft.com/office/drawing/2014/main" id="{F37A38B0-97A2-D442-BA77-AD4D04FA9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8549" y="1810950"/>
            <a:ext cx="449652" cy="554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n" descr="Imagen">
            <a:extLst>
              <a:ext uri="{FF2B5EF4-FFF2-40B4-BE49-F238E27FC236}">
                <a16:creationId xmlns:a16="http://schemas.microsoft.com/office/drawing/2014/main" id="{46055240-6AF9-7A45-BC3D-8F6A2F138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95792" y="2943455"/>
            <a:ext cx="513273" cy="513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n" descr="Imagen">
            <a:extLst>
              <a:ext uri="{FF2B5EF4-FFF2-40B4-BE49-F238E27FC236}">
                <a16:creationId xmlns:a16="http://schemas.microsoft.com/office/drawing/2014/main" id="{3492B2B7-C246-8540-9A58-BEA2388DA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55690" y="3344368"/>
            <a:ext cx="1000125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n" descr="Imagen">
            <a:extLst>
              <a:ext uri="{FF2B5EF4-FFF2-40B4-BE49-F238E27FC236}">
                <a16:creationId xmlns:a16="http://schemas.microsoft.com/office/drawing/2014/main" id="{E08F8188-4C71-8D4F-91DF-1F8BB4151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65309" y="3513686"/>
            <a:ext cx="750094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n" descr="Imagen">
            <a:extLst>
              <a:ext uri="{FF2B5EF4-FFF2-40B4-BE49-F238E27FC236}">
                <a16:creationId xmlns:a16="http://schemas.microsoft.com/office/drawing/2014/main" id="{8E47C31A-8684-0D43-8D11-2472B813A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51242" y="2792894"/>
            <a:ext cx="908450" cy="250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n" descr="Imagen">
            <a:extLst>
              <a:ext uri="{FF2B5EF4-FFF2-40B4-BE49-F238E27FC236}">
                <a16:creationId xmlns:a16="http://schemas.microsoft.com/office/drawing/2014/main" id="{08BF5199-9F9F-8C4C-B050-36E9DF2430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4255" y="4768514"/>
            <a:ext cx="760708" cy="218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n" descr="Imagen">
            <a:extLst>
              <a:ext uri="{FF2B5EF4-FFF2-40B4-BE49-F238E27FC236}">
                <a16:creationId xmlns:a16="http://schemas.microsoft.com/office/drawing/2014/main" id="{876C0D83-13B5-F64D-8D4A-A14FC81B35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95739" y="5871604"/>
            <a:ext cx="472462" cy="496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Logo INSP_breve_22may17.jpg" descr="Logo INSP_breve_22may17.jpg">
            <a:extLst>
              <a:ext uri="{FF2B5EF4-FFF2-40B4-BE49-F238E27FC236}">
                <a16:creationId xmlns:a16="http://schemas.microsoft.com/office/drawing/2014/main" id="{4C4E1B87-43A1-5444-ACC1-11198566DB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295390" y="2857541"/>
            <a:ext cx="472462" cy="702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DB8682-2295-3C40-A33B-D466618C08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59" y="2858552"/>
            <a:ext cx="573766" cy="570614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EB3FA581-FA49-404E-8588-EBD47EDB109F}"/>
              </a:ext>
            </a:extLst>
          </p:cNvPr>
          <p:cNvSpPr txBox="1">
            <a:spLocks/>
          </p:cNvSpPr>
          <p:nvPr/>
        </p:nvSpPr>
        <p:spPr>
          <a:xfrm>
            <a:off x="314793" y="509798"/>
            <a:ext cx="11617376" cy="994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/>
              <a:t>ImPrEP</a:t>
            </a:r>
            <a:r>
              <a:rPr lang="en-US" sz="3300" b="1" dirty="0"/>
              <a:t>-Mex / Members</a:t>
            </a:r>
          </a:p>
        </p:txBody>
      </p:sp>
    </p:spTree>
    <p:extLst>
      <p:ext uri="{BB962C8B-B14F-4D97-AF65-F5344CB8AC3E}">
        <p14:creationId xmlns:p14="http://schemas.microsoft.com/office/powerpoint/2010/main" val="27177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5207BEB4-51D8-6747-BB80-0D1E7A90DFCD}"/>
              </a:ext>
            </a:extLst>
          </p:cNvPr>
          <p:cNvSpPr txBox="1">
            <a:spLocks/>
          </p:cNvSpPr>
          <p:nvPr/>
        </p:nvSpPr>
        <p:spPr>
          <a:xfrm>
            <a:off x="314793" y="509798"/>
            <a:ext cx="11617376" cy="994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/>
              <a:t>ImPrEP</a:t>
            </a:r>
            <a:r>
              <a:rPr lang="en-US" sz="3300" b="1" dirty="0"/>
              <a:t>-Mex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A8AF5D-F091-F347-BC79-DC2B638FB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83" y="529532"/>
            <a:ext cx="4385978" cy="27393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2B9A1E-CCEA-B640-8891-F0AB57C7E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90" y="4584883"/>
            <a:ext cx="3482701" cy="18767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6825CE-6486-954A-BA35-352AF3094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8" y="1783962"/>
            <a:ext cx="3872188" cy="218106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EAF7788-F862-3A42-92E6-DBF24F760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5" y="4103560"/>
            <a:ext cx="2806176" cy="21046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DBBBAC6-1EB1-9448-B3F9-1C0AEFD38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73" y="3409664"/>
            <a:ext cx="4107305" cy="205365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39CF884-33A7-0D41-B9DB-FA114F124040}"/>
              </a:ext>
            </a:extLst>
          </p:cNvPr>
          <p:cNvSpPr txBox="1"/>
          <p:nvPr/>
        </p:nvSpPr>
        <p:spPr>
          <a:xfrm>
            <a:off x="4718053" y="6461672"/>
            <a:ext cx="217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Rescuer dog, </a:t>
            </a:r>
            <a:r>
              <a:rPr lang="en-US" i="1" dirty="0"/>
              <a:t>Frida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D45D303-BDBB-2543-863F-2388AB036608}"/>
              </a:ext>
            </a:extLst>
          </p:cNvPr>
          <p:cNvSpPr txBox="1"/>
          <p:nvPr/>
        </p:nvSpPr>
        <p:spPr>
          <a:xfrm>
            <a:off x="8622851" y="5463317"/>
            <a:ext cx="261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Kinder garden, CDMX</a:t>
            </a:r>
            <a:endParaRPr lang="en-US" i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151A92-CB3E-0047-95A1-A85FEC7D28FB}"/>
              </a:ext>
            </a:extLst>
          </p:cNvPr>
          <p:cNvSpPr txBox="1"/>
          <p:nvPr/>
        </p:nvSpPr>
        <p:spPr>
          <a:xfrm>
            <a:off x="6825698" y="140466"/>
            <a:ext cx="261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Juchitan</a:t>
            </a:r>
            <a:r>
              <a:rPr lang="en-US" dirty="0"/>
              <a:t>, Oaxaca</a:t>
            </a:r>
            <a:endParaRPr lang="en-US" i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1CEA94-1044-C543-B05B-2DDF3746B493}"/>
              </a:ext>
            </a:extLst>
          </p:cNvPr>
          <p:cNvSpPr txBox="1"/>
          <p:nvPr/>
        </p:nvSpPr>
        <p:spPr>
          <a:xfrm>
            <a:off x="864102" y="6208192"/>
            <a:ext cx="279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CDMX, Sep 19</a:t>
            </a:r>
            <a:r>
              <a:rPr lang="en-US" baseline="30000" dirty="0"/>
              <a:t>th</a:t>
            </a:r>
            <a:r>
              <a:rPr lang="en-US" dirty="0"/>
              <a:t>, 14:30 h</a:t>
            </a:r>
            <a:endParaRPr lang="en-US" i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1228950-D5A1-674C-8B43-323FF7D4F729}"/>
              </a:ext>
            </a:extLst>
          </p:cNvPr>
          <p:cNvSpPr txBox="1"/>
          <p:nvPr/>
        </p:nvSpPr>
        <p:spPr>
          <a:xfrm>
            <a:off x="4195266" y="3598624"/>
            <a:ext cx="261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CDMX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234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5207BEB4-51D8-6747-BB80-0D1E7A90DFCD}"/>
              </a:ext>
            </a:extLst>
          </p:cNvPr>
          <p:cNvSpPr txBox="1">
            <a:spLocks/>
          </p:cNvSpPr>
          <p:nvPr/>
        </p:nvSpPr>
        <p:spPr>
          <a:xfrm>
            <a:off x="314793" y="509798"/>
            <a:ext cx="11617376" cy="994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/>
              <a:t>ImPrEP</a:t>
            </a:r>
            <a:r>
              <a:rPr lang="en-US" sz="3300" b="1" dirty="0"/>
              <a:t> – Mex / Goals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7BB9B8E-E5A3-C949-9516-2E3DFAD16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600205"/>
            <a:ext cx="11617376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To create a National Public policy for HIV prevention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Develop a National Prevention guide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Widen the range of prevention services available in the country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Strengthen community level prevention services offered through NGOs 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Promote STI prevention and treatment among the most affected groups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Promote a change in the social norm of risk perception among most affected groups thus increasing prevention services utilization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Assign resources in the national and state budgets for expanded HIV </a:t>
            </a:r>
            <a:r>
              <a:rPr lang="en-US" sz="2400">
                <a:solidFill>
                  <a:schemeClr val="tx1"/>
                </a:solidFill>
              </a:rPr>
              <a:t>prevention services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2048570"/>
            <a:ext cx="5073286" cy="357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30873" y="5831897"/>
            <a:ext cx="39774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3600" b="1" dirty="0">
                <a:solidFill>
                  <a:srgbClr val="FF149B"/>
                </a:solidFill>
                <a:latin typeface="Calibri" pitchFamily="34" charset="0"/>
              </a:rPr>
              <a:t>www.condesadf.mx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89" y="2061046"/>
            <a:ext cx="5421220" cy="355879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23110" y="1611659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F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Clínica Especializada Condesa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736090" y="1611659"/>
            <a:ext cx="455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s-ES_tradnl" sz="1800" dirty="0">
                <a:solidFill>
                  <a:srgbClr val="FF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Clínica Especializada Condesa-Iztapalapa</a:t>
            </a:r>
          </a:p>
        </p:txBody>
      </p:sp>
    </p:spTree>
    <p:extLst>
      <p:ext uri="{BB962C8B-B14F-4D97-AF65-F5344CB8AC3E}">
        <p14:creationId xmlns:p14="http://schemas.microsoft.com/office/powerpoint/2010/main" val="14462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6996</TotalTime>
  <Words>376</Words>
  <Application>Microsoft Macintosh PowerPoint</Application>
  <PresentationFormat>Panorámica</PresentationFormat>
  <Paragraphs>65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Palatino Linotype</vt:lpstr>
      <vt:lpstr>Verdana</vt:lpstr>
      <vt:lpstr>Executive</vt:lpstr>
      <vt:lpstr>Implementation of HIV Pre-exposure Prophylaxis (ImPrEP) for men who have sex with men and transgender women at high risk for HIV infection: A demonstration project in the context of combination prevention in Brazil, Mexico and Peru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Eduardo</dc:creator>
  <cp:lastModifiedBy>EDGARDO HAMID VEGA RAMIREZ</cp:lastModifiedBy>
  <cp:revision>266</cp:revision>
  <cp:lastPrinted>2017-11-02T14:51:56Z</cp:lastPrinted>
  <dcterms:created xsi:type="dcterms:W3CDTF">2016-05-18T17:01:48Z</dcterms:created>
  <dcterms:modified xsi:type="dcterms:W3CDTF">2018-07-26T07:14:48Z</dcterms:modified>
</cp:coreProperties>
</file>